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7.xml" ContentType="application/vnd.openxmlformats-officedocument.presentationml.notesSlide+xml"/>
  <Override PartName="/ppt/tags/tag100.xml" ContentType="application/vnd.openxmlformats-officedocument.presentationml.tags+xml"/>
  <Override PartName="/ppt/notesSlides/notesSlide1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9.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2.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8"/>
  </p:notesMasterIdLst>
  <p:handoutMasterIdLst>
    <p:handoutMasterId r:id="rId69"/>
  </p:handoutMasterIdLst>
  <p:sldIdLst>
    <p:sldId id="583" r:id="rId2"/>
    <p:sldId id="584" r:id="rId3"/>
    <p:sldId id="586" r:id="rId4"/>
    <p:sldId id="587" r:id="rId5"/>
    <p:sldId id="588" r:id="rId6"/>
    <p:sldId id="590" r:id="rId7"/>
    <p:sldId id="591" r:id="rId8"/>
    <p:sldId id="592" r:id="rId9"/>
    <p:sldId id="593" r:id="rId10"/>
    <p:sldId id="594" r:id="rId11"/>
    <p:sldId id="595" r:id="rId12"/>
    <p:sldId id="596" r:id="rId13"/>
    <p:sldId id="597" r:id="rId14"/>
    <p:sldId id="598" r:id="rId15"/>
    <p:sldId id="599" r:id="rId16"/>
    <p:sldId id="600" r:id="rId17"/>
    <p:sldId id="601" r:id="rId18"/>
    <p:sldId id="602" r:id="rId19"/>
    <p:sldId id="603" r:id="rId20"/>
    <p:sldId id="604" r:id="rId21"/>
    <p:sldId id="605" r:id="rId22"/>
    <p:sldId id="606" r:id="rId23"/>
    <p:sldId id="607" r:id="rId24"/>
    <p:sldId id="608" r:id="rId25"/>
    <p:sldId id="609" r:id="rId26"/>
    <p:sldId id="610" r:id="rId27"/>
    <p:sldId id="611" r:id="rId28"/>
    <p:sldId id="612" r:id="rId29"/>
    <p:sldId id="613" r:id="rId30"/>
    <p:sldId id="614" r:id="rId31"/>
    <p:sldId id="615" r:id="rId32"/>
    <p:sldId id="616" r:id="rId33"/>
    <p:sldId id="617" r:id="rId34"/>
    <p:sldId id="618" r:id="rId35"/>
    <p:sldId id="619" r:id="rId36"/>
    <p:sldId id="620" r:id="rId37"/>
    <p:sldId id="621" r:id="rId38"/>
    <p:sldId id="622" r:id="rId39"/>
    <p:sldId id="624" r:id="rId40"/>
    <p:sldId id="628" r:id="rId41"/>
    <p:sldId id="630" r:id="rId42"/>
    <p:sldId id="631" r:id="rId43"/>
    <p:sldId id="632" r:id="rId44"/>
    <p:sldId id="633" r:id="rId45"/>
    <p:sldId id="634" r:id="rId46"/>
    <p:sldId id="635" r:id="rId47"/>
    <p:sldId id="636" r:id="rId48"/>
    <p:sldId id="637" r:id="rId49"/>
    <p:sldId id="638" r:id="rId50"/>
    <p:sldId id="639" r:id="rId51"/>
    <p:sldId id="640" r:id="rId52"/>
    <p:sldId id="641" r:id="rId53"/>
    <p:sldId id="642" r:id="rId54"/>
    <p:sldId id="643" r:id="rId55"/>
    <p:sldId id="644" r:id="rId56"/>
    <p:sldId id="645" r:id="rId57"/>
    <p:sldId id="646" r:id="rId58"/>
    <p:sldId id="647" r:id="rId59"/>
    <p:sldId id="648" r:id="rId60"/>
    <p:sldId id="649" r:id="rId61"/>
    <p:sldId id="650" r:id="rId62"/>
    <p:sldId id="651" r:id="rId63"/>
    <p:sldId id="652" r:id="rId64"/>
    <p:sldId id="653" r:id="rId65"/>
    <p:sldId id="654" r:id="rId66"/>
    <p:sldId id="655" r:id="rId67"/>
  </p:sldIdLst>
  <p:sldSz cx="12192000" cy="6858000"/>
  <p:notesSz cx="7099300" cy="10234613"/>
  <p:custDataLst>
    <p:tags r:id="rId7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5" autoAdjust="0"/>
    <p:restoredTop sz="84218" autoAdjust="0"/>
  </p:normalViewPr>
  <p:slideViewPr>
    <p:cSldViewPr>
      <p:cViewPr varScale="1">
        <p:scale>
          <a:sx n="107" d="100"/>
          <a:sy n="107" d="100"/>
        </p:scale>
        <p:origin x="680"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image" Target="../media/image107.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82139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4202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move the decision boundary</a:t>
            </a:r>
            <a:r>
              <a:rPr lang="en-US" baseline="0" dirty="0"/>
              <a:t> so that the decisions are usually correct. </a:t>
            </a:r>
          </a:p>
          <a:p>
            <a:endParaRPr lang="en-US" baseline="0" dirty="0"/>
          </a:p>
          <a:p>
            <a:r>
              <a:rPr lang="en-US" dirty="0"/>
              <a:t>2d:</a:t>
            </a:r>
            <a:r>
              <a:rPr lang="en-US" baseline="0" dirty="0"/>
              <a:t> line</a:t>
            </a:r>
          </a:p>
          <a:p>
            <a:r>
              <a:rPr lang="en-US" baseline="0" dirty="0"/>
              <a:t>3d: plane</a:t>
            </a:r>
          </a:p>
          <a:p>
            <a:r>
              <a:rPr lang="en-US" baseline="0" dirty="0"/>
              <a:t>Many-d: hyperplane.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960433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48</a:t>
            </a:fld>
            <a:endParaRPr lang="en-US"/>
          </a:p>
        </p:txBody>
      </p:sp>
    </p:spTree>
    <p:extLst>
      <p:ext uri="{BB962C8B-B14F-4D97-AF65-F5344CB8AC3E}">
        <p14:creationId xmlns:p14="http://schemas.microsoft.com/office/powerpoint/2010/main" val="167120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50</a:t>
            </a:fld>
            <a:endParaRPr lang="en-US"/>
          </a:p>
        </p:txBody>
      </p:sp>
    </p:spTree>
    <p:extLst>
      <p:ext uri="{BB962C8B-B14F-4D97-AF65-F5344CB8AC3E}">
        <p14:creationId xmlns:p14="http://schemas.microsoft.com/office/powerpoint/2010/main" val="123098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51</a:t>
            </a:fld>
            <a:endParaRPr lang="en-US"/>
          </a:p>
        </p:txBody>
      </p:sp>
    </p:spTree>
    <p:extLst>
      <p:ext uri="{BB962C8B-B14F-4D97-AF65-F5344CB8AC3E}">
        <p14:creationId xmlns:p14="http://schemas.microsoft.com/office/powerpoint/2010/main" val="34316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perceptron in action.  </a:t>
            </a:r>
          </a:p>
          <a:p>
            <a:r>
              <a:rPr lang="en-US" dirty="0"/>
              <a:t>Initially we have the weight vector with this hyperplane as its decision boundary.</a:t>
            </a:r>
          </a:p>
          <a:p>
            <a:r>
              <a:rPr lang="en-US" dirty="0"/>
              <a:t>We have a negative point that we get wrong, so we shift the decision</a:t>
            </a:r>
            <a:r>
              <a:rPr lang="en-US" baseline="0" dirty="0"/>
              <a:t> boundary.  At first we do this way too much.</a:t>
            </a:r>
          </a:p>
          <a:p>
            <a:r>
              <a:rPr lang="en-US" baseline="0" dirty="0"/>
              <a:t>Next we get another example, which we get wrong.  We nudge again way too much (this has to do with learning rate, which we’ll get to later).</a:t>
            </a:r>
          </a:p>
          <a:p>
            <a:r>
              <a:rPr lang="en-US" baseline="0" dirty="0"/>
              <a:t>Eventually it lands here.</a:t>
            </a:r>
          </a:p>
          <a:p>
            <a:r>
              <a:rPr lang="en-US" baseline="0" dirty="0"/>
              <a:t>If your data is separable (there exists a hyperplane that separates your cases), then the perceptron will find a decision boundary that gets </a:t>
            </a:r>
            <a:r>
              <a:rPr lang="en-US" baseline="0" dirty="0" err="1"/>
              <a:t>everythign</a:t>
            </a:r>
            <a:r>
              <a:rPr lang="en-US" baseline="0" dirty="0"/>
              <a:t> right.</a:t>
            </a:r>
          </a:p>
          <a:p>
            <a:r>
              <a:rPr lang="en-US" baseline="0" dirty="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40639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160226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1910970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84602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53337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15</a:t>
            </a:fld>
            <a:endParaRPr lang="en-US"/>
          </a:p>
        </p:txBody>
      </p:sp>
    </p:spTree>
    <p:extLst>
      <p:ext uri="{BB962C8B-B14F-4D97-AF65-F5344CB8AC3E}">
        <p14:creationId xmlns:p14="http://schemas.microsoft.com/office/powerpoint/2010/main" val="129751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86391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solve the problem.</a:t>
            </a:r>
          </a:p>
          <a:p>
            <a:r>
              <a:rPr lang="en-US" dirty="0"/>
              <a:t>We have</a:t>
            </a:r>
            <a:r>
              <a:rPr lang="en-US" baseline="0" dirty="0"/>
              <a:t> a mistake.  We predicted y, we should have predicted y*.  We need to find the Tau to see how much we should adjust the weights for the current </a:t>
            </a:r>
            <a:r>
              <a:rPr lang="en-US" baseline="0" dirty="0" err="1"/>
              <a:t>intput</a:t>
            </a:r>
            <a:r>
              <a:rPr lang="en-US" baseline="0" dirty="0"/>
              <a:t> item.</a:t>
            </a:r>
          </a:p>
          <a:p>
            <a:endParaRPr lang="en-US" baseline="0" dirty="0"/>
          </a:p>
          <a:p>
            <a:r>
              <a:rPr lang="en-US" baseline="0" dirty="0"/>
              <a:t>So here’s the decision problem.  (two equations from previous slide).  The problem doesn’t say that it has to be the same as the thing on the left.</a:t>
            </a:r>
          </a:p>
          <a:p>
            <a:endParaRPr lang="en-US" baseline="0" dirty="0"/>
          </a:p>
          <a:p>
            <a:r>
              <a:rPr lang="en-US" baseline="0" dirty="0"/>
              <a:t>If all the thing we care about is y and y*, then only the weight vectors for those two will change.  So we don’t have to pay attention to weights for all the other classes.</a:t>
            </a:r>
          </a:p>
          <a:p>
            <a:r>
              <a:rPr lang="en-US" baseline="0" dirty="0"/>
              <a:t>The minimal way to change them is by adding some scaled version of f(x).  Anything else that you add, is going to make the change bigger without affecting these decisions.</a:t>
            </a:r>
          </a:p>
          <a:p>
            <a:endParaRPr lang="en-US" baseline="0" dirty="0"/>
          </a:p>
          <a:p>
            <a:r>
              <a:rPr lang="en-US" baseline="0" dirty="0"/>
              <a:t>Therefore we get this new optimization problem.  Min Tau.</a:t>
            </a:r>
          </a:p>
          <a:p>
            <a:r>
              <a:rPr lang="en-US" baseline="0" dirty="0"/>
              <a:t>If we just minimized Tau, it would be Tau = 0.  We need the same constraint as before.</a:t>
            </a:r>
          </a:p>
          <a:p>
            <a:r>
              <a:rPr lang="en-US" baseline="0" dirty="0"/>
              <a:t>That’s a linear constraint in tau.  So Tau has to be bigger than something.  We get the value of Tau where the  value of the second item holds true with </a:t>
            </a:r>
            <a:r>
              <a:rPr lang="en-US" baseline="0" dirty="0" err="1"/>
              <a:t>equlity</a:t>
            </a:r>
            <a:r>
              <a:rPr lang="en-US" baseline="0" dirty="0"/>
              <a:t>.</a:t>
            </a:r>
          </a:p>
          <a:p>
            <a:endParaRPr lang="en-US" baseline="0" dirty="0"/>
          </a:p>
          <a:p>
            <a:r>
              <a:rPr lang="en-US" baseline="0" dirty="0"/>
              <a:t>That’s our closed form calculation.  Here.(3</a:t>
            </a:r>
            <a:r>
              <a:rPr lang="en-US" baseline="30000" dirty="0"/>
              <a:t>rd</a:t>
            </a:r>
            <a:r>
              <a:rPr lang="en-US" baseline="0" dirty="0"/>
              <a:t> part).  Plugging in the updates from the box in the upper </a:t>
            </a:r>
            <a:r>
              <a:rPr lang="en-US" baseline="0" dirty="0" err="1"/>
              <a:t>righthand</a:t>
            </a:r>
            <a:r>
              <a:rPr lang="en-US" baseline="0" dirty="0"/>
              <a:t> corner.</a:t>
            </a:r>
          </a:p>
          <a:p>
            <a:r>
              <a:rPr lang="en-US" baseline="0" dirty="0"/>
              <a:t>The </a:t>
            </a:r>
            <a:r>
              <a:rPr lang="en-US" baseline="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263583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64</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20131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24</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25</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30</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37</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39</a:t>
            </a:fld>
            <a:endParaRPr lang="en-US"/>
          </a:p>
        </p:txBody>
      </p:sp>
    </p:spTree>
    <p:extLst>
      <p:ext uri="{BB962C8B-B14F-4D97-AF65-F5344CB8AC3E}">
        <p14:creationId xmlns:p14="http://schemas.microsoft.com/office/powerpoint/2010/main" val="20183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a:t>
            </a:r>
            <a:r>
              <a:rPr lang="en-US" baseline="0" dirty="0"/>
              <a:t> line</a:t>
            </a:r>
          </a:p>
          <a:p>
            <a:r>
              <a:rPr lang="en-US" baseline="0" dirty="0"/>
              <a:t>3d: plane</a:t>
            </a:r>
          </a:p>
          <a:p>
            <a:r>
              <a:rPr lang="en-US" baseline="0" dirty="0"/>
              <a:t>Many-d: hyperplane.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1463498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activation for some weight vector w</a:t>
            </a:r>
            <a:r>
              <a:rPr lang="en-US" baseline="0" dirty="0"/>
              <a:t> given some input x is the Sum for each weight </a:t>
            </a:r>
            <a:r>
              <a:rPr lang="en-US" baseline="0" dirty="0" err="1"/>
              <a:t>w_i</a:t>
            </a:r>
            <a:r>
              <a:rPr lang="en-US" baseline="0" dirty="0"/>
              <a:t> in the weight vector with the corresponding entry in the feature vector representing x, </a:t>
            </a:r>
            <a:r>
              <a:rPr lang="en-US" baseline="0" dirty="0" err="1"/>
              <a:t>f_i</a:t>
            </a:r>
            <a:r>
              <a:rPr lang="en-US" baseline="0" dirty="0"/>
              <a:t>(x).</a:t>
            </a:r>
          </a:p>
          <a:p>
            <a:r>
              <a:rPr lang="en-US" baseline="0" dirty="0"/>
              <a:t>We also write this as w * f(x), which is the inner product of the weight vector and the feature vector. </a:t>
            </a:r>
          </a:p>
          <a:p>
            <a:endParaRPr lang="en-US" baseline="0" dirty="0"/>
          </a:p>
          <a:p>
            <a:endParaRPr lang="en-US" baseline="0" dirty="0"/>
          </a:p>
          <a:p>
            <a:r>
              <a:rPr lang="en-US" baseline="0" dirty="0"/>
              <a:t>Depending on whether the sum is positive, or the sum is negative, we output a positive class label or a negative class label (for the binary classification case).</a:t>
            </a:r>
          </a:p>
          <a:p>
            <a:endParaRPr lang="en-US" baseline="0" dirty="0"/>
          </a:p>
          <a:p>
            <a:r>
              <a:rPr lang="en-US" baseline="0" dirty="0"/>
              <a:t>This is the generic picture that represents the perceptron..</a:t>
            </a:r>
          </a:p>
          <a:p>
            <a:endParaRPr lang="en-US" baseline="0" dirty="0"/>
          </a:p>
          <a:p>
            <a:r>
              <a:rPr lang="en-US" baseline="0" dirty="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45</a:t>
            </a:fld>
            <a:endParaRPr lang="en-US"/>
          </a:p>
        </p:txBody>
      </p:sp>
    </p:spTree>
    <p:extLst>
      <p:ext uri="{BB962C8B-B14F-4D97-AF65-F5344CB8AC3E}">
        <p14:creationId xmlns:p14="http://schemas.microsoft.com/office/powerpoint/2010/main" val="1818211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image" Target="../media/image2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tags" Target="../tags/tag21.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2.xml"/><Relationship Id="rId18" Type="http://schemas.openxmlformats.org/officeDocument/2006/relationships/image" Target="../media/image40.png"/><Relationship Id="rId26" Type="http://schemas.openxmlformats.org/officeDocument/2006/relationships/image" Target="../media/image33.png"/><Relationship Id="rId3" Type="http://schemas.openxmlformats.org/officeDocument/2006/relationships/tags" Target="../tags/tag24.xml"/><Relationship Id="rId21" Type="http://schemas.openxmlformats.org/officeDocument/2006/relationships/image" Target="../media/image43.png"/><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tags" Target="../tags/tag2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image" Target="../media/image46.png"/><Relationship Id="rId5" Type="http://schemas.openxmlformats.org/officeDocument/2006/relationships/tags" Target="../tags/tag26.xml"/><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tags" Target="../tags/tag31.xml"/><Relationship Id="rId19"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36.png"/><Relationship Id="rId22"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3.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8.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1.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5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4.xml"/><Relationship Id="rId7" Type="http://schemas.openxmlformats.org/officeDocument/2006/relationships/image" Target="../media/image6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tags" Target="../tags/tag45.xml"/><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8.xml"/><Relationship Id="rId7" Type="http://schemas.openxmlformats.org/officeDocument/2006/relationships/image" Target="../media/image6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11" Type="http://schemas.openxmlformats.org/officeDocument/2006/relationships/image" Target="../media/image67.png"/><Relationship Id="rId5" Type="http://schemas.openxmlformats.org/officeDocument/2006/relationships/tags" Target="../tags/tag50.xml"/><Relationship Id="rId10" Type="http://schemas.openxmlformats.org/officeDocument/2006/relationships/image" Target="../media/image66.png"/><Relationship Id="rId4" Type="http://schemas.openxmlformats.org/officeDocument/2006/relationships/tags" Target="../tags/tag49.xml"/><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56.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2.xml"/><Relationship Id="rId11" Type="http://schemas.openxmlformats.org/officeDocument/2006/relationships/image" Target="../media/image74.png"/><Relationship Id="rId5" Type="http://schemas.openxmlformats.org/officeDocument/2006/relationships/tags" Target="../tags/tag58.xml"/><Relationship Id="rId10" Type="http://schemas.openxmlformats.org/officeDocument/2006/relationships/image" Target="../media/image73.png"/><Relationship Id="rId4" Type="http://schemas.openxmlformats.org/officeDocument/2006/relationships/tags" Target="../tags/tag57.xml"/><Relationship Id="rId9" Type="http://schemas.openxmlformats.org/officeDocument/2006/relationships/image" Target="../media/image72.png"/><Relationship Id="rId1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71.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81.png"/><Relationship Id="rId5" Type="http://schemas.openxmlformats.org/officeDocument/2006/relationships/tags" Target="../tags/tag63.xml"/><Relationship Id="rId10" Type="http://schemas.openxmlformats.org/officeDocument/2006/relationships/image" Target="../media/image80.png"/><Relationship Id="rId4" Type="http://schemas.openxmlformats.org/officeDocument/2006/relationships/tags" Target="../tags/tag62.xml"/><Relationship Id="rId9" Type="http://schemas.openxmlformats.org/officeDocument/2006/relationships/notesSlide" Target="../notesSlides/notesSlid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neuralnetworksanddeeplearning.com/chap1.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8.xml"/><Relationship Id="rId7" Type="http://schemas.openxmlformats.org/officeDocument/2006/relationships/image" Target="../media/image8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89.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72.xml"/><Relationship Id="rId7" Type="http://schemas.openxmlformats.org/officeDocument/2006/relationships/image" Target="../media/image91.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94.png"/><Relationship Id="rId4" Type="http://schemas.openxmlformats.org/officeDocument/2006/relationships/tags" Target="../tags/tag73.xml"/><Relationship Id="rId9"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12.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78.xml"/><Relationship Id="rId7" Type="http://schemas.openxmlformats.org/officeDocument/2006/relationships/notesSlide" Target="../notesSlides/notesSlide14.xml"/><Relationship Id="rId12" Type="http://schemas.openxmlformats.org/officeDocument/2006/relationships/image" Target="../media/image106.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2.xml"/><Relationship Id="rId11" Type="http://schemas.openxmlformats.org/officeDocument/2006/relationships/image" Target="../media/image105.png"/><Relationship Id="rId5" Type="http://schemas.openxmlformats.org/officeDocument/2006/relationships/tags" Target="../tags/tag80.xml"/><Relationship Id="rId10" Type="http://schemas.openxmlformats.org/officeDocument/2006/relationships/image" Target="../media/image104.png"/><Relationship Id="rId4" Type="http://schemas.openxmlformats.org/officeDocument/2006/relationships/tags" Target="../tags/tag79.xml"/><Relationship Id="rId9" Type="http://schemas.openxmlformats.org/officeDocument/2006/relationships/image" Target="../media/image103.png"/></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1.png"/><Relationship Id="rId18" Type="http://schemas.openxmlformats.org/officeDocument/2006/relationships/oleObject" Target="../embeddings/oleObject8.bin"/><Relationship Id="rId3" Type="http://schemas.openxmlformats.org/officeDocument/2006/relationships/notesSlide" Target="../notesSlides/notesSlide15.xml"/><Relationship Id="rId7" Type="http://schemas.openxmlformats.org/officeDocument/2006/relationships/image" Target="../media/image108.png"/><Relationship Id="rId12" Type="http://schemas.openxmlformats.org/officeDocument/2006/relationships/oleObject" Target="../embeddings/oleObject5.bin"/><Relationship Id="rId17" Type="http://schemas.openxmlformats.org/officeDocument/2006/relationships/image" Target="../media/image113.png"/><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0.png"/><Relationship Id="rId5" Type="http://schemas.openxmlformats.org/officeDocument/2006/relationships/image" Target="../media/image107.png"/><Relationship Id="rId15" Type="http://schemas.openxmlformats.org/officeDocument/2006/relationships/image" Target="../media/image112.png"/><Relationship Id="rId10" Type="http://schemas.openxmlformats.org/officeDocument/2006/relationships/oleObject" Target="../embeddings/oleObject4.bin"/><Relationship Id="rId19" Type="http://schemas.openxmlformats.org/officeDocument/2006/relationships/image" Target="../media/image114.png"/><Relationship Id="rId4" Type="http://schemas.openxmlformats.org/officeDocument/2006/relationships/oleObject" Target="../embeddings/oleObject1.bin"/><Relationship Id="rId9" Type="http://schemas.openxmlformats.org/officeDocument/2006/relationships/image" Target="../media/image109.png"/><Relationship Id="rId1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tags" Target="../tags/tag83.xml"/><Relationship Id="rId21" Type="http://schemas.openxmlformats.org/officeDocument/2006/relationships/image" Target="../media/image124.png"/><Relationship Id="rId7" Type="http://schemas.openxmlformats.org/officeDocument/2006/relationships/tags" Target="../tags/tag87.xml"/><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tags" Target="../tags/tag82.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notesSlide" Target="../notesSlides/notesSlide16.xml"/><Relationship Id="rId5" Type="http://schemas.openxmlformats.org/officeDocument/2006/relationships/tags" Target="../tags/tag85.xml"/><Relationship Id="rId15" Type="http://schemas.openxmlformats.org/officeDocument/2006/relationships/image" Target="../media/image118.png"/><Relationship Id="rId10" Type="http://schemas.openxmlformats.org/officeDocument/2006/relationships/slideLayout" Target="../slideLayouts/slideLayout2.xml"/><Relationship Id="rId19" Type="http://schemas.openxmlformats.org/officeDocument/2006/relationships/image" Target="../media/image122.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117.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9.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27.png"/><Relationship Id="rId5" Type="http://schemas.openxmlformats.org/officeDocument/2006/relationships/tags" Target="../tags/tag94.xml"/><Relationship Id="rId15" Type="http://schemas.openxmlformats.org/officeDocument/2006/relationships/image" Target="../media/image130.png"/><Relationship Id="rId10" Type="http://schemas.openxmlformats.org/officeDocument/2006/relationships/image" Target="../media/image126.png"/><Relationship Id="rId4" Type="http://schemas.openxmlformats.org/officeDocument/2006/relationships/tags" Target="../tags/tag93.xml"/><Relationship Id="rId9" Type="http://schemas.openxmlformats.org/officeDocument/2006/relationships/image" Target="../media/image125.png"/><Relationship Id="rId14" Type="http://schemas.openxmlformats.org/officeDocument/2006/relationships/image" Target="../media/image103.png"/></Relationships>
</file>

<file path=ppt/slides/_rels/slide5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99.xml"/><Relationship Id="rId7" Type="http://schemas.openxmlformats.org/officeDocument/2006/relationships/image" Target="../media/image13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31.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6.png"/><Relationship Id="rId5" Type="http://schemas.openxmlformats.org/officeDocument/2006/relationships/oleObject" Target="../embeddings/oleObject10.bin"/><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43.png"/><Relationship Id="rId3" Type="http://schemas.openxmlformats.org/officeDocument/2006/relationships/tags" Target="../tags/tag103.xml"/><Relationship Id="rId7" Type="http://schemas.openxmlformats.org/officeDocument/2006/relationships/notesSlide" Target="../notesSlides/notesSlide19.xml"/><Relationship Id="rId12" Type="http://schemas.openxmlformats.org/officeDocument/2006/relationships/image" Target="../media/image142.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2.xml"/><Relationship Id="rId11" Type="http://schemas.openxmlformats.org/officeDocument/2006/relationships/image" Target="../media/image141.png"/><Relationship Id="rId5" Type="http://schemas.openxmlformats.org/officeDocument/2006/relationships/tags" Target="../tags/tag105.xml"/><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tags" Target="../tags/tag104.xml"/><Relationship Id="rId9" Type="http://schemas.openxmlformats.org/officeDocument/2006/relationships/image" Target="../media/image139.png"/><Relationship Id="rId14" Type="http://schemas.openxmlformats.org/officeDocument/2006/relationships/image" Target="../media/image144.png"/></Relationships>
</file>

<file path=ppt/slides/_rels/slide61.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7.png"/><Relationship Id="rId18" Type="http://schemas.openxmlformats.org/officeDocument/2006/relationships/image" Target="../media/image129.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46.png"/><Relationship Id="rId17" Type="http://schemas.openxmlformats.org/officeDocument/2006/relationships/image" Target="../media/image128.png"/><Relationship Id="rId2" Type="http://schemas.openxmlformats.org/officeDocument/2006/relationships/tags" Target="../tags/tag107.xml"/><Relationship Id="rId16" Type="http://schemas.openxmlformats.org/officeDocument/2006/relationships/image" Target="../media/image150.png"/><Relationship Id="rId20" Type="http://schemas.openxmlformats.org/officeDocument/2006/relationships/image" Target="../media/image13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notesSlide" Target="../notesSlides/notesSlide20.xml"/><Relationship Id="rId5" Type="http://schemas.openxmlformats.org/officeDocument/2006/relationships/tags" Target="../tags/tag110.xml"/><Relationship Id="rId15" Type="http://schemas.openxmlformats.org/officeDocument/2006/relationships/image" Target="../media/image149.png"/><Relationship Id="rId10" Type="http://schemas.openxmlformats.org/officeDocument/2006/relationships/slideLayout" Target="../slideLayouts/slideLayout2.xml"/><Relationship Id="rId19" Type="http://schemas.openxmlformats.org/officeDocument/2006/relationships/image" Target="../media/image103.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48.png"/></Relationships>
</file>

<file path=ppt/slides/_rels/slide62.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50.png"/><Relationship Id="rId18" Type="http://schemas.openxmlformats.org/officeDocument/2006/relationships/image" Target="../media/image153.png"/><Relationship Id="rId3" Type="http://schemas.openxmlformats.org/officeDocument/2006/relationships/tags" Target="../tags/tag117.xml"/><Relationship Id="rId21" Type="http://schemas.openxmlformats.org/officeDocument/2006/relationships/image" Target="../media/image156.png"/><Relationship Id="rId7" Type="http://schemas.openxmlformats.org/officeDocument/2006/relationships/tags" Target="../tags/tag121.xml"/><Relationship Id="rId12" Type="http://schemas.openxmlformats.org/officeDocument/2006/relationships/notesSlide" Target="../notesSlides/notesSlide21.xml"/><Relationship Id="rId17" Type="http://schemas.openxmlformats.org/officeDocument/2006/relationships/image" Target="../media/image149.png"/><Relationship Id="rId2" Type="http://schemas.openxmlformats.org/officeDocument/2006/relationships/tags" Target="../tags/tag116.xml"/><Relationship Id="rId16" Type="http://schemas.openxmlformats.org/officeDocument/2006/relationships/image" Target="../media/image146.png"/><Relationship Id="rId20" Type="http://schemas.openxmlformats.org/officeDocument/2006/relationships/image" Target="../media/image155.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Layout" Target="../slideLayouts/slideLayout2.xml"/><Relationship Id="rId5" Type="http://schemas.openxmlformats.org/officeDocument/2006/relationships/tags" Target="../tags/tag119.xml"/><Relationship Id="rId15" Type="http://schemas.openxmlformats.org/officeDocument/2006/relationships/image" Target="../media/image152.png"/><Relationship Id="rId10" Type="http://schemas.openxmlformats.org/officeDocument/2006/relationships/tags" Target="../tags/tag124.xml"/><Relationship Id="rId19" Type="http://schemas.openxmlformats.org/officeDocument/2006/relationships/image" Target="../media/image154.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151.png"/></Relationships>
</file>

<file path=ppt/slides/_rels/slide6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27.xml"/><Relationship Id="rId7" Type="http://schemas.openxmlformats.org/officeDocument/2006/relationships/image" Target="../media/image157.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2.xml"/><Relationship Id="rId11" Type="http://schemas.openxmlformats.org/officeDocument/2006/relationships/image" Target="../media/image160.png"/><Relationship Id="rId5" Type="http://schemas.openxmlformats.org/officeDocument/2006/relationships/tags" Target="../tags/tag129.xml"/><Relationship Id="rId10" Type="http://schemas.openxmlformats.org/officeDocument/2006/relationships/image" Target="../media/image153.png"/><Relationship Id="rId4" Type="http://schemas.openxmlformats.org/officeDocument/2006/relationships/tags" Target="../tags/tag128.xml"/><Relationship Id="rId9" Type="http://schemas.openxmlformats.org/officeDocument/2006/relationships/image" Target="../media/image15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32.xml"/><Relationship Id="rId7" Type="http://schemas.openxmlformats.org/officeDocument/2006/relationships/image" Target="../media/image162.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61.png"/><Relationship Id="rId5" Type="http://schemas.openxmlformats.org/officeDocument/2006/relationships/slideLayout" Target="../slideLayouts/slideLayout2.xml"/><Relationship Id="rId4" Type="http://schemas.openxmlformats.org/officeDocument/2006/relationships/tags" Target="../tags/tag133.xml"/><Relationship Id="rId9" Type="http://schemas.openxmlformats.org/officeDocument/2006/relationships/image" Target="../media/image1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xml"/><Relationship Id="rId7" Type="http://schemas.openxmlformats.org/officeDocument/2006/relationships/slideLayout" Target="../slideLayouts/slideLayout2.xml"/><Relationship Id="rId12" Type="http://schemas.openxmlformats.org/officeDocument/2006/relationships/image" Target="../media/image1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18.png"/><Relationship Id="rId5" Type="http://schemas.openxmlformats.org/officeDocument/2006/relationships/tags" Target="../tags/tag12.xml"/><Relationship Id="rId10" Type="http://schemas.openxmlformats.org/officeDocument/2006/relationships/image" Target="../media/image17.png"/><Relationship Id="rId4" Type="http://schemas.openxmlformats.org/officeDocument/2006/relationships/tags" Target="../tags/tag11.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 and </a:t>
            </a:r>
            <a:r>
              <a:rPr lang="en-US" dirty="0" err="1"/>
              <a:t>Perceptrons</a:t>
            </a:r>
            <a:endParaRPr lang="en-US" sz="2800" kern="0" dirty="0"/>
          </a:p>
        </p:txBody>
      </p:sp>
      <p:sp>
        <p:nvSpPr>
          <p:cNvPr id="9" name="TextBox 8"/>
          <p:cNvSpPr txBox="1"/>
          <p:nvPr/>
        </p:nvSpPr>
        <p:spPr>
          <a:xfrm>
            <a:off x="1108292" y="3271722"/>
            <a:ext cx="5614992" cy="461665"/>
          </a:xfrm>
          <a:prstGeom prst="rect">
            <a:avLst/>
          </a:prstGeom>
          <a:noFill/>
        </p:spPr>
        <p:txBody>
          <a:bodyPr wrap="square" rtlCol="0">
            <a:spAutoFit/>
          </a:bodyPr>
          <a:lstStyle/>
          <a:p>
            <a:pPr algn="ctr"/>
            <a:r>
              <a:rPr lang="en-US" sz="2400" dirty="0">
                <a:solidFill>
                  <a:srgbClr val="FF0000"/>
                </a:solidFill>
              </a:rPr>
              <a:t>Read </a:t>
            </a:r>
            <a:r>
              <a:rPr lang="en-US" sz="2400">
                <a:solidFill>
                  <a:srgbClr val="FF0000"/>
                </a:solidFill>
              </a:rPr>
              <a:t>AIMA  Chapter 19.1-19.6</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A00A6E8A-0BBF-B948-BD70-9888FB7448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5670" y="365203"/>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2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Word</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(prior)</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0.33333</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0.66666</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-0.4</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Gary</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0.00002</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0.00021</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would</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0.00069</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0.00084</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-19.1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-23.8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like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0.00086</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-30.9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0.01517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0.01339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-35.1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lose</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0.00008</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weight</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0.00016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-53.3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-55.0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while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-61.5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-66.2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-69.0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sleep</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-76.0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-80.5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180845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a:t>
            </a:r>
            <a:r>
              <a:rPr lang="en-US" dirty="0" err="1"/>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1285859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a:t>Overfitting</a:t>
            </a:r>
            <a:endParaRPr lang="en-US" dirty="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314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Events</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203207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Can derive this estimate with </a:t>
            </a:r>
            <a:r>
              <a:rPr lang="en-US" sz="2000" i="1" dirty="0" err="1">
                <a:latin typeface="Calibri"/>
                <a:cs typeface="Calibri"/>
              </a:rPr>
              <a:t>Dirichlet</a:t>
            </a:r>
            <a:r>
              <a:rPr lang="en-US" sz="2000" i="1" dirty="0">
                <a:latin typeface="Calibri"/>
                <a:cs typeface="Calibri"/>
              </a:rPr>
              <a:t> priors</a:t>
            </a:r>
            <a:endParaRPr lang="en-US" sz="24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a:t>In practice, Laplace often performs poorly for P(X|Y):</a:t>
            </a:r>
          </a:p>
          <a:p>
            <a:pPr lvl="1" eaLnBrk="1" hangingPunct="1">
              <a:lnSpc>
                <a:spcPct val="80000"/>
              </a:lnSpc>
            </a:pPr>
            <a:r>
              <a:rPr lang="en-US" sz="2000" dirty="0"/>
              <a:t>When |X| is very large</a:t>
            </a:r>
          </a:p>
          <a:p>
            <a:pPr lvl="1" eaLnBrk="1" hangingPunct="1">
              <a:lnSpc>
                <a:spcPct val="80000"/>
              </a:lnSpc>
            </a:pPr>
            <a:r>
              <a:rPr lang="en-US" sz="2000" dirty="0"/>
              <a:t>When |Y| is very large</a:t>
            </a:r>
          </a:p>
          <a:p>
            <a:pPr lvl="1" eaLnBrk="1" hangingPunct="1">
              <a:lnSpc>
                <a:spcPct val="80000"/>
              </a:lnSpc>
            </a:pPr>
            <a:endParaRPr lang="en-US" sz="2000" dirty="0"/>
          </a:p>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a:p>
            <a:pPr eaLnBrk="1" hangingPunct="1">
              <a:lnSpc>
                <a:spcPct val="80000"/>
              </a:lnSpc>
            </a:pPr>
            <a:r>
              <a:rPr lang="en-US" sz="2400" dirty="0"/>
              <a:t>For even better ways to estimate parameters, take CIS 530 next semester.  </a:t>
            </a:r>
            <a:r>
              <a:rPr lang="en-US" sz="2400" dirty="0">
                <a:sym typeface="Wingdings"/>
              </a:rPr>
              <a:t></a:t>
            </a: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4" name="Text Box 4"/>
          <p:cNvSpPr txBox="1">
            <a:spLocks noChangeArrowheads="1"/>
          </p:cNvSpPr>
          <p:nvPr/>
        </p:nvSpPr>
        <p:spPr bwMode="auto">
          <a:xfrm>
            <a:off x="1600200" y="3690938"/>
            <a:ext cx="25146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seems     : 10.8</a:t>
            </a:r>
          </a:p>
          <a:p>
            <a:r>
              <a:rPr lang="en-US" dirty="0">
                <a:latin typeface="Courier New" pitchFamily="49" charset="0"/>
              </a:rPr>
              <a:t>group     : 10.2</a:t>
            </a:r>
          </a:p>
          <a:p>
            <a:r>
              <a:rPr lang="en-US" dirty="0">
                <a:latin typeface="Courier New" pitchFamily="49" charset="0"/>
              </a:rPr>
              <a:t>ago       :  8.4</a:t>
            </a:r>
          </a:p>
          <a:p>
            <a:r>
              <a:rPr lang="en-US" dirty="0">
                <a:latin typeface="Courier New" pitchFamily="49" charset="0"/>
              </a:rPr>
              <a:t>areas     :  8.3</a:t>
            </a:r>
          </a:p>
          <a:p>
            <a:r>
              <a:rPr lang="en-US" dirty="0">
                <a:latin typeface="Courier New" pitchFamily="49" charset="0"/>
              </a:rPr>
              <a:t>...</a:t>
            </a:r>
          </a:p>
        </p:txBody>
      </p:sp>
      <p:sp>
        <p:nvSpPr>
          <p:cNvPr id="30725" name="Text Box 5"/>
          <p:cNvSpPr txBox="1">
            <a:spLocks noChangeArrowheads="1"/>
          </p:cNvSpPr>
          <p:nvPr/>
        </p:nvSpPr>
        <p:spPr bwMode="auto">
          <a:xfrm>
            <a:off x="4876800" y="369093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1698835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569660"/>
          </a:xfrm>
          <a:prstGeom prst="rect">
            <a:avLst/>
          </a:prstGeom>
          <a:noFill/>
        </p:spPr>
        <p:txBody>
          <a:bodyPr wrap="square" rtlCol="0">
            <a:spAutoFit/>
          </a:bodyPr>
          <a:lstStyle/>
          <a:p>
            <a:pPr algn="ctr"/>
            <a:r>
              <a:rPr lang="en-US" sz="2400" dirty="0">
                <a:solidFill>
                  <a:srgbClr val="FF0000"/>
                </a:solidFill>
              </a:rPr>
              <a:t>Read AIMA  - Section 18.6.3</a:t>
            </a:r>
          </a:p>
          <a:p>
            <a:pPr algn="ctr"/>
            <a:r>
              <a:rPr lang="en-US" sz="2400" dirty="0">
                <a:solidFill>
                  <a:srgbClr val="FF0000"/>
                </a:solidFill>
              </a:rPr>
              <a:t>And  </a:t>
            </a:r>
            <a:r>
              <a:rPr lang="en-US" sz="2400" dirty="0">
                <a:solidFill>
                  <a:srgbClr val="FF0000"/>
                </a:solidFill>
                <a:hlinkClick r:id="rId4"/>
              </a:rPr>
              <a:t>Chapter 1</a:t>
            </a:r>
          </a:p>
          <a:p>
            <a:pPr algn="ctr"/>
            <a:r>
              <a:rPr lang="en-US" sz="2400" dirty="0">
                <a:solidFill>
                  <a:srgbClr val="FF0000"/>
                </a:solidFill>
                <a:hlinkClick r:id="rId4"/>
              </a:rPr>
              <a:t>Of Nielsen’s “Neural Networks and Deep Learning”</a:t>
            </a:r>
            <a:endParaRPr lang="en-US" sz="2400" dirty="0"/>
          </a:p>
        </p:txBody>
      </p:sp>
    </p:spTree>
    <p:extLst>
      <p:ext uri="{BB962C8B-B14F-4D97-AF65-F5344CB8AC3E}">
        <p14:creationId xmlns:p14="http://schemas.microsoft.com/office/powerpoint/2010/main" val="928156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Error-Driven Classification</a:t>
            </a:r>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5413" y="1676756"/>
            <a:ext cx="9767387" cy="3885488"/>
          </a:xfrm>
          <a:prstGeom prst="rect">
            <a:avLst/>
          </a:prstGeom>
          <a:noFill/>
        </p:spPr>
      </p:pic>
    </p:spTree>
    <p:extLst>
      <p:ext uri="{BB962C8B-B14F-4D97-AF65-F5344CB8AC3E}">
        <p14:creationId xmlns:p14="http://schemas.microsoft.com/office/powerpoint/2010/main" val="1305342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to Do About Errors</a:t>
            </a:r>
          </a:p>
        </p:txBody>
      </p:sp>
      <p:sp>
        <p:nvSpPr>
          <p:cNvPr id="15363" name="Rectangle 3"/>
          <p:cNvSpPr>
            <a:spLocks noGrp="1" noChangeArrowheads="1"/>
          </p:cNvSpPr>
          <p:nvPr>
            <p:ph idx="1"/>
          </p:nvPr>
        </p:nvSpPr>
        <p:spPr/>
        <p:txBody>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5250" y="1371600"/>
            <a:ext cx="3885299" cy="5163642"/>
          </a:xfrm>
          <a:prstGeom prst="rect">
            <a:avLst/>
          </a:prstGeom>
          <a:noFill/>
        </p:spPr>
      </p:pic>
    </p:spTree>
    <p:extLst>
      <p:ext uri="{BB962C8B-B14F-4D97-AF65-F5344CB8AC3E}">
        <p14:creationId xmlns:p14="http://schemas.microsoft.com/office/powerpoint/2010/main" val="140382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extLst>
      <p:ext uri="{BB962C8B-B14F-4D97-AF65-F5344CB8AC3E}">
        <p14:creationId xmlns:p14="http://schemas.microsoft.com/office/powerpoint/2010/main" val="18891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extLst>
      <p:ext uri="{BB962C8B-B14F-4D97-AF65-F5344CB8AC3E}">
        <p14:creationId xmlns:p14="http://schemas.microsoft.com/office/powerpoint/2010/main" val="9235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a:t>Inputs are </a:t>
            </a:r>
            <a:r>
              <a:rPr lang="en-US" sz="2800" dirty="0">
                <a:solidFill>
                  <a:srgbClr val="CC0000"/>
                </a:solidFill>
              </a:rPr>
              <a:t>feature values</a:t>
            </a:r>
          </a:p>
          <a:p>
            <a:pPr eaLnBrk="1" hangingPunct="1">
              <a:lnSpc>
                <a:spcPct val="90000"/>
              </a:lnSpc>
            </a:pPr>
            <a:r>
              <a:rPr lang="en-US" sz="2800" dirty="0"/>
              <a:t>Each feature has a </a:t>
            </a:r>
            <a:r>
              <a:rPr lang="en-US" sz="2800" dirty="0">
                <a:solidFill>
                  <a:srgbClr val="CC0000"/>
                </a:solidFill>
              </a:rPr>
              <a:t>weight</a:t>
            </a:r>
          </a:p>
          <a:p>
            <a:pPr eaLnBrk="1" hangingPunct="1">
              <a:lnSpc>
                <a:spcPct val="90000"/>
              </a:lnSpc>
            </a:pPr>
            <a:r>
              <a:rPr lang="en-US" sz="2800" dirty="0"/>
              <a:t>Sum is the </a:t>
            </a:r>
            <a:r>
              <a:rPr lang="en-US" sz="2800" dirty="0">
                <a:solidFill>
                  <a:srgbClr val="CC0000"/>
                </a:solidFill>
              </a:rPr>
              <a:t>activation</a:t>
            </a:r>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r>
              <a:rPr lang="en-US" sz="2800" dirty="0"/>
              <a:t>If the activation is:</a:t>
            </a:r>
          </a:p>
          <a:p>
            <a:pPr lvl="1" eaLnBrk="1" hangingPunct="1">
              <a:lnSpc>
                <a:spcPct val="90000"/>
              </a:lnSpc>
            </a:pPr>
            <a:r>
              <a:rPr lang="en-US" sz="2400" dirty="0"/>
              <a:t>Positive, output +1</a:t>
            </a:r>
          </a:p>
          <a:p>
            <a:pPr lvl="1" eaLnBrk="1" hangingPunct="1">
              <a:lnSpc>
                <a:spcPct val="90000"/>
              </a:lnSpc>
            </a:pPr>
            <a:r>
              <a:rPr lang="en-US" sz="2400" dirty="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extLst>
      <p:ext uri="{BB962C8B-B14F-4D97-AF65-F5344CB8AC3E}">
        <p14:creationId xmlns:p14="http://schemas.microsoft.com/office/powerpoint/2010/main" val="3394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a:t>Binary case: compare features to a weight vector</a:t>
            </a:r>
          </a:p>
          <a:p>
            <a:r>
              <a:rPr lang="en-US" sz="2400" dirty="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extLst>
      <p:ext uri="{BB962C8B-B14F-4D97-AF65-F5344CB8AC3E}">
        <p14:creationId xmlns:p14="http://schemas.microsoft.com/office/powerpoint/2010/main" val="2144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Rules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extLst>
      <p:ext uri="{BB962C8B-B14F-4D97-AF65-F5344CB8AC3E}">
        <p14:creationId xmlns:p14="http://schemas.microsoft.com/office/powerpoint/2010/main" val="1170902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15687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97561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1102500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eaLnBrk="1" hangingPunct="1">
              <a:lnSpc>
                <a:spcPct val="90000"/>
              </a:lnSpc>
            </a:pPr>
            <a:endParaRPr lang="en-US" sz="2400" dirty="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228077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3Blue1Brown</a:t>
            </a:r>
          </a:p>
        </p:txBody>
      </p:sp>
      <p:sp>
        <p:nvSpPr>
          <p:cNvPr id="3" name="Content Placeholder 2"/>
          <p:cNvSpPr>
            <a:spLocks noGrp="1"/>
          </p:cNvSpPr>
          <p:nvPr>
            <p:ph idx="1"/>
          </p:nvPr>
        </p:nvSpPr>
        <p:spPr/>
        <p:txBody>
          <a:bodyPr/>
          <a:lstStyle/>
          <a:p>
            <a:r>
              <a:rPr lang="en-US" dirty="0"/>
              <a:t>Need a refresher on linear algebra topics like vector addition and matrix multiplication?</a:t>
            </a:r>
          </a:p>
          <a:p>
            <a:r>
              <a:rPr lang="en-US" dirty="0"/>
              <a:t>I recommend the wonderful YouTube series by Grant Sanderson.  His channel is called 3Blue1Brown.</a:t>
            </a:r>
          </a:p>
          <a:p>
            <a:r>
              <a:rPr lang="en-US" dirty="0"/>
              <a:t>Grant gives intuitive visual tutorials to a ton of math concepts </a:t>
            </a:r>
          </a:p>
          <a:p>
            <a:r>
              <a:rPr lang="en-US" dirty="0"/>
              <a:t>Here is his “Essence of Linear Algebra” series:</a:t>
            </a:r>
          </a:p>
          <a:p>
            <a:pPr lvl="1"/>
            <a:r>
              <a:rPr lang="en-US" dirty="0">
                <a:hlinkClick r:id="rId2"/>
              </a:rPr>
              <a:t>https://www.youtube.com/playlist?list=PLZHQObOWTQDPD3MizzM2xVFitgF8hE_ab</a:t>
            </a:r>
            <a:r>
              <a:rPr lang="en-US" dirty="0"/>
              <a:t> </a:t>
            </a:r>
          </a:p>
        </p:txBody>
      </p:sp>
    </p:spTree>
    <p:extLst>
      <p:ext uri="{BB962C8B-B14F-4D97-AF65-F5344CB8AC3E}">
        <p14:creationId xmlns:p14="http://schemas.microsoft.com/office/powerpoint/2010/main" val="1232487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4177" name="Photo Editor Photo" r:id="rId4" imgW="4791744" imgH="3742857" progId="MSPhotoEd.3">
                  <p:embed/>
                </p:oleObj>
              </mc:Choice>
              <mc:Fallback>
                <p:oleObj name="Photo Editor Photo" r:id="rId4" imgW="4791744" imgH="3742857" progId="MSPhotoEd.3">
                  <p:embed/>
                  <p:pic>
                    <p:nvPicPr>
                      <p:cNvPr id="0" name=""/>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4178" name="Photo Editor Photo" r:id="rId6" imgW="4753639" imgH="3704762" progId="MSPhotoEd.3">
                  <p:embed/>
                </p:oleObj>
              </mc:Choice>
              <mc:Fallback>
                <p:oleObj name="Photo Editor Photo" r:id="rId6" imgW="4753639" imgH="3704762" progId="MSPhotoEd.3">
                  <p:embed/>
                  <p:pic>
                    <p:nvPicPr>
                      <p:cNvPr id="0" name=""/>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4179" name="Photo Editor Photo" r:id="rId8" imgW="4753639" imgH="3780952" progId="MSPhotoEd.3">
                  <p:embed/>
                </p:oleObj>
              </mc:Choice>
              <mc:Fallback>
                <p:oleObj name="Photo Editor Photo" r:id="rId8" imgW="4753639" imgH="3780952" progId="MSPhotoEd.3">
                  <p:embed/>
                  <p:pic>
                    <p:nvPicPr>
                      <p:cNvPr id="0" name=""/>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4180" name="Photo Editor Photo" r:id="rId10" imgW="4904762" imgH="3761905" progId="MSPhotoEd.3">
                  <p:embed/>
                </p:oleObj>
              </mc:Choice>
              <mc:Fallback>
                <p:oleObj name="Photo Editor Photo" r:id="rId10" imgW="4904762" imgH="3761905" progId="MSPhotoEd.3">
                  <p:embed/>
                  <p:pic>
                    <p:nvPicPr>
                      <p:cNvPr id="0" name=""/>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4181" name="Photo Editor Photo" r:id="rId12" imgW="4944165" imgH="3742857" progId="MSPhotoEd.3">
                  <p:embed/>
                </p:oleObj>
              </mc:Choice>
              <mc:Fallback>
                <p:oleObj name="Photo Editor Photo" r:id="rId12" imgW="4944165" imgH="3742857" progId="MSPhotoEd.3">
                  <p:embed/>
                  <p:pic>
                    <p:nvPicPr>
                      <p:cNvPr id="0" name=""/>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4182" name="Photo Editor Photo" r:id="rId14" imgW="4847619" imgH="3780952" progId="MSPhotoEd.3">
                  <p:embed/>
                </p:oleObj>
              </mc:Choice>
              <mc:Fallback>
                <p:oleObj name="Photo Editor Photo" r:id="rId14" imgW="4847619" imgH="3780952" progId="MSPhotoEd.3">
                  <p:embed/>
                  <p:pic>
                    <p:nvPicPr>
                      <p:cNvPr id="0" name=""/>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4183" name="Photo Editor Photo" r:id="rId16" imgW="4715533" imgH="3666667" progId="MSPhotoEd.3">
                  <p:embed/>
                </p:oleObj>
              </mc:Choice>
              <mc:Fallback>
                <p:oleObj name="Photo Editor Photo" r:id="rId16" imgW="4715533" imgH="3666667" progId="MSPhotoEd.3">
                  <p:embed/>
                  <p:pic>
                    <p:nvPicPr>
                      <p:cNvPr id="0" name=""/>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4184" name="Photo Editor Photo" r:id="rId18" imgW="4657143" imgH="3742857" progId="MSPhotoEd.3">
                  <p:embed/>
                </p:oleObj>
              </mc:Choice>
              <mc:Fallback>
                <p:oleObj name="Photo Editor Photo" r:id="rId18" imgW="4657143" imgH="3742857" progId="MSPhotoEd.3">
                  <p:embed/>
                  <p:pic>
                    <p:nvPicPr>
                      <p:cNvPr id="0" name=""/>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32443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121990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19219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107621932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2065975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5151" name="Photo Editor Photo" r:id="rId3" imgW="4753639" imgH="3704762" progId="MSPhotoEd.3">
                  <p:embed/>
                </p:oleObj>
              </mc:Choice>
              <mc:Fallback>
                <p:oleObj name="Photo Editor Photo" r:id="rId3" imgW="4753639" imgH="3704762" progId="MSPhotoEd.3">
                  <p:embed/>
                  <p:pic>
                    <p:nvPicPr>
                      <p:cNvPr id="0" name=""/>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5152" name="Photo Editor Photo" r:id="rId5" imgW="4828571" imgH="3723810" progId="MSPhotoEd.3">
                  <p:embed/>
                </p:oleObj>
              </mc:Choice>
              <mc:Fallback>
                <p:oleObj name="Photo Editor Photo" r:id="rId5" imgW="4828571" imgH="3723810" progId="MSPhotoEd.3">
                  <p:embed/>
                  <p:pic>
                    <p:nvPicPr>
                      <p:cNvPr id="0" name=""/>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5153" name="Photo Editor Photo" r:id="rId7" imgW="4715533" imgH="3723810" progId="MSPhotoEd.3">
                  <p:embed/>
                </p:oleObj>
              </mc:Choice>
              <mc:Fallback>
                <p:oleObj name="Photo Editor Photo" r:id="rId7" imgW="4715533" imgH="3723810" progId="MSPhotoEd.3">
                  <p:embed/>
                  <p:pic>
                    <p:nvPicPr>
                      <p:cNvPr id="0" name=""/>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4469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48992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7933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pPr eaLnBrk="1" hangingPunct="1"/>
            <a:r>
              <a:rPr lang="en-US" sz="2000" dirty="0"/>
              <a:t>MIRA*: 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r>
              <a:rPr lang="en-US" sz="2000" dirty="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extLst>
      <p:ext uri="{BB962C8B-B14F-4D97-AF65-F5344CB8AC3E}">
        <p14:creationId xmlns:p14="http://schemas.microsoft.com/office/powerpoint/2010/main" val="8395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extLst>
      <p:ext uri="{BB962C8B-B14F-4D97-AF65-F5344CB8AC3E}">
        <p14:creationId xmlns:p14="http://schemas.microsoft.com/office/powerpoint/2010/main" val="7640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1930957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825358374"/>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202164146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4188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52805</TotalTime>
  <Words>6029</Words>
  <Application>Microsoft Macintosh PowerPoint</Application>
  <PresentationFormat>Widescreen</PresentationFormat>
  <Paragraphs>978</Paragraphs>
  <Slides>66</Slides>
  <Notes>22</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4" baseType="lpstr">
      <vt:lpstr>Arial</vt:lpstr>
      <vt:lpstr>Calibri</vt:lpstr>
      <vt:lpstr>Courier New</vt:lpstr>
      <vt:lpstr>Helvetica</vt:lpstr>
      <vt:lpstr>Verdana</vt:lpstr>
      <vt:lpstr>Wingdings</vt:lpstr>
      <vt:lpstr>dan-berkeley-nlp-v1</vt:lpstr>
      <vt:lpstr>Photo Editor Photo</vt:lpstr>
      <vt:lpstr>PowerPoint Presentation</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PowerPoint Presentation</vt:lpstr>
      <vt:lpstr>Error-Driven Classification</vt:lpstr>
      <vt:lpstr>What to Do About Errors</vt:lpstr>
      <vt:lpstr>Linear Classifiers</vt:lpstr>
      <vt:lpstr>Feature Vectors</vt:lpstr>
      <vt:lpstr>Some (Simplified) Biology</vt:lpstr>
      <vt:lpstr>Linear Classifiers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2965</cp:revision>
  <cp:lastPrinted>2019-11-05T16:35:33Z</cp:lastPrinted>
  <dcterms:created xsi:type="dcterms:W3CDTF">2004-08-27T04:16:05Z</dcterms:created>
  <dcterms:modified xsi:type="dcterms:W3CDTF">2020-11-12T16:07:53Z</dcterms:modified>
</cp:coreProperties>
</file>